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3" r:id="rId5"/>
    <p:sldMasterId id="2147483695" r:id="rId6"/>
  </p:sldMasterIdLst>
  <p:notesMasterIdLst>
    <p:notesMasterId r:id="rId39"/>
  </p:notesMasterIdLst>
  <p:sldIdLst>
    <p:sldId id="304" r:id="rId7"/>
    <p:sldId id="378" r:id="rId8"/>
    <p:sldId id="377" r:id="rId9"/>
    <p:sldId id="282" r:id="rId10"/>
    <p:sldId id="280" r:id="rId11"/>
    <p:sldId id="297" r:id="rId12"/>
    <p:sldId id="379" r:id="rId13"/>
    <p:sldId id="299" r:id="rId14"/>
    <p:sldId id="376" r:id="rId15"/>
    <p:sldId id="290" r:id="rId16"/>
    <p:sldId id="272" r:id="rId17"/>
    <p:sldId id="285" r:id="rId18"/>
    <p:sldId id="281" r:id="rId19"/>
    <p:sldId id="380" r:id="rId20"/>
    <p:sldId id="381" r:id="rId21"/>
    <p:sldId id="383" r:id="rId22"/>
    <p:sldId id="373" r:id="rId23"/>
    <p:sldId id="307" r:id="rId24"/>
    <p:sldId id="306" r:id="rId25"/>
    <p:sldId id="384" r:id="rId26"/>
    <p:sldId id="263" r:id="rId27"/>
    <p:sldId id="266" r:id="rId28"/>
    <p:sldId id="267" r:id="rId29"/>
    <p:sldId id="278" r:id="rId30"/>
    <p:sldId id="350" r:id="rId31"/>
    <p:sldId id="268" r:id="rId32"/>
    <p:sldId id="269" r:id="rId33"/>
    <p:sldId id="270" r:id="rId34"/>
    <p:sldId id="286" r:id="rId35"/>
    <p:sldId id="279" r:id="rId36"/>
    <p:sldId id="361" r:id="rId37"/>
    <p:sldId id="324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8" autoAdjust="0"/>
    <p:restoredTop sz="92925" autoAdjust="0"/>
  </p:normalViewPr>
  <p:slideViewPr>
    <p:cSldViewPr>
      <p:cViewPr varScale="1">
        <p:scale>
          <a:sx n="119" d="100"/>
          <a:sy n="119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ADB7-6D38-4E30-AD7A-D6356E300BF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230E929-8BDC-4B8F-BAB6-F0D4DFC1707C}">
      <dgm:prSet/>
      <dgm:spPr/>
      <dgm:t>
        <a:bodyPr/>
        <a:lstStyle/>
        <a:p>
          <a:pPr>
            <a:defRPr cap="all"/>
          </a:pPr>
          <a:r>
            <a:rPr lang="nl-NL"/>
            <a:t>HACCP ken de stappen en waarom is het belangrijk?</a:t>
          </a:r>
          <a:endParaRPr lang="en-US"/>
        </a:p>
      </dgm:t>
    </dgm:pt>
    <dgm:pt modelId="{CDE3C8E9-635E-4007-BB27-F26935DAB4D6}" type="parTrans" cxnId="{3EFD6163-E9DA-44AA-A148-62D4B536D005}">
      <dgm:prSet/>
      <dgm:spPr/>
      <dgm:t>
        <a:bodyPr/>
        <a:lstStyle/>
        <a:p>
          <a:endParaRPr lang="en-US"/>
        </a:p>
      </dgm:t>
    </dgm:pt>
    <dgm:pt modelId="{1C087581-A414-4AA7-A480-5A44BFE55E67}" type="sibTrans" cxnId="{3EFD6163-E9DA-44AA-A148-62D4B536D005}">
      <dgm:prSet/>
      <dgm:spPr/>
      <dgm:t>
        <a:bodyPr/>
        <a:lstStyle/>
        <a:p>
          <a:endParaRPr lang="en-US"/>
        </a:p>
      </dgm:t>
    </dgm:pt>
    <dgm:pt modelId="{A8D6C3A4-574A-4126-A769-A8B95157C760}">
      <dgm:prSet/>
      <dgm:spPr/>
      <dgm:t>
        <a:bodyPr/>
        <a:lstStyle/>
        <a:p>
          <a:pPr>
            <a:defRPr cap="all"/>
          </a:pPr>
          <a:r>
            <a:rPr lang="nl-NL"/>
            <a:t>Welke verschillende risico’s zijn er?</a:t>
          </a:r>
          <a:endParaRPr lang="en-US"/>
        </a:p>
      </dgm:t>
    </dgm:pt>
    <dgm:pt modelId="{0DB9D044-C36C-453E-AC73-F41AE92AE944}" type="parTrans" cxnId="{AF2A09D5-9236-4CB0-ABB4-619CA5B510C6}">
      <dgm:prSet/>
      <dgm:spPr/>
      <dgm:t>
        <a:bodyPr/>
        <a:lstStyle/>
        <a:p>
          <a:endParaRPr lang="en-US"/>
        </a:p>
      </dgm:t>
    </dgm:pt>
    <dgm:pt modelId="{078D7250-CB96-4A3C-9152-A5AD11A80C90}" type="sibTrans" cxnId="{AF2A09D5-9236-4CB0-ABB4-619CA5B510C6}">
      <dgm:prSet/>
      <dgm:spPr/>
      <dgm:t>
        <a:bodyPr/>
        <a:lstStyle/>
        <a:p>
          <a:endParaRPr lang="en-US"/>
        </a:p>
      </dgm:t>
    </dgm:pt>
    <dgm:pt modelId="{24DE1F90-E401-4C4D-81B5-42A76D4A7332}">
      <dgm:prSet/>
      <dgm:spPr/>
      <dgm:t>
        <a:bodyPr/>
        <a:lstStyle/>
        <a:p>
          <a:pPr>
            <a:defRPr cap="all"/>
          </a:pPr>
          <a:r>
            <a:rPr lang="nl-NL"/>
            <a:t>Wie houdt er toezicht?</a:t>
          </a:r>
          <a:endParaRPr lang="en-US"/>
        </a:p>
      </dgm:t>
    </dgm:pt>
    <dgm:pt modelId="{AAAB78D2-D410-4B4C-95DB-2D171163B415}" type="parTrans" cxnId="{10E0B891-BD41-41C4-BF8A-6B2DEE450B9F}">
      <dgm:prSet/>
      <dgm:spPr/>
      <dgm:t>
        <a:bodyPr/>
        <a:lstStyle/>
        <a:p>
          <a:endParaRPr lang="en-US"/>
        </a:p>
      </dgm:t>
    </dgm:pt>
    <dgm:pt modelId="{544D0F90-E5D9-474C-B1EA-2428CFB3FE38}" type="sibTrans" cxnId="{10E0B891-BD41-41C4-BF8A-6B2DEE450B9F}">
      <dgm:prSet/>
      <dgm:spPr/>
      <dgm:t>
        <a:bodyPr/>
        <a:lstStyle/>
        <a:p>
          <a:endParaRPr lang="en-US"/>
        </a:p>
      </dgm:t>
    </dgm:pt>
    <dgm:pt modelId="{C1850E52-EA0C-437B-AAF7-3A763F2D95E9}" type="pres">
      <dgm:prSet presAssocID="{D013ADB7-6D38-4E30-AD7A-D6356E300BF1}" presName="root" presStyleCnt="0">
        <dgm:presLayoutVars>
          <dgm:dir/>
          <dgm:resizeHandles val="exact"/>
        </dgm:presLayoutVars>
      </dgm:prSet>
      <dgm:spPr/>
    </dgm:pt>
    <dgm:pt modelId="{A6ABA2AB-4495-44AC-A599-54351286D178}" type="pres">
      <dgm:prSet presAssocID="{F230E929-8BDC-4B8F-BAB6-F0D4DFC1707C}" presName="compNode" presStyleCnt="0"/>
      <dgm:spPr/>
    </dgm:pt>
    <dgm:pt modelId="{ECE3E981-0C78-414A-B860-8BF839609D1E}" type="pres">
      <dgm:prSet presAssocID="{F230E929-8BDC-4B8F-BAB6-F0D4DFC1707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519D8C-A2ED-49C9-B55D-49D0312F234C}" type="pres">
      <dgm:prSet presAssocID="{F230E929-8BDC-4B8F-BAB6-F0D4DFC170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stairs"/>
        </a:ext>
      </dgm:extLst>
    </dgm:pt>
    <dgm:pt modelId="{FEFA744F-A0DC-4D37-8901-00FA027FC1F2}" type="pres">
      <dgm:prSet presAssocID="{F230E929-8BDC-4B8F-BAB6-F0D4DFC1707C}" presName="spaceRect" presStyleCnt="0"/>
      <dgm:spPr/>
    </dgm:pt>
    <dgm:pt modelId="{ED6B6DB4-626D-43DB-BCC7-E2CCAAAA3E43}" type="pres">
      <dgm:prSet presAssocID="{F230E929-8BDC-4B8F-BAB6-F0D4DFC1707C}" presName="textRect" presStyleLbl="revTx" presStyleIdx="0" presStyleCnt="3">
        <dgm:presLayoutVars>
          <dgm:chMax val="1"/>
          <dgm:chPref val="1"/>
        </dgm:presLayoutVars>
      </dgm:prSet>
      <dgm:spPr/>
    </dgm:pt>
    <dgm:pt modelId="{54AC2BEB-D51C-44EC-8EDA-34CA20149E41}" type="pres">
      <dgm:prSet presAssocID="{1C087581-A414-4AA7-A480-5A44BFE55E67}" presName="sibTrans" presStyleCnt="0"/>
      <dgm:spPr/>
    </dgm:pt>
    <dgm:pt modelId="{8774540D-DCFA-4998-8894-B60CED49B09B}" type="pres">
      <dgm:prSet presAssocID="{A8D6C3A4-574A-4126-A769-A8B95157C760}" presName="compNode" presStyleCnt="0"/>
      <dgm:spPr/>
    </dgm:pt>
    <dgm:pt modelId="{3E1A7960-E5DE-4D79-B5DA-05BD0E4EAA99}" type="pres">
      <dgm:prSet presAssocID="{A8D6C3A4-574A-4126-A769-A8B95157C76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AD643C2-3F6D-46E9-8D83-E635CA818F3E}" type="pres">
      <dgm:prSet presAssocID="{A8D6C3A4-574A-4126-A769-A8B95157C7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9DBDAA1-3F23-4669-B986-DEB1F5E34C5E}" type="pres">
      <dgm:prSet presAssocID="{A8D6C3A4-574A-4126-A769-A8B95157C760}" presName="spaceRect" presStyleCnt="0"/>
      <dgm:spPr/>
    </dgm:pt>
    <dgm:pt modelId="{0C715314-8442-47B4-988C-304D9884CBA7}" type="pres">
      <dgm:prSet presAssocID="{A8D6C3A4-574A-4126-A769-A8B95157C760}" presName="textRect" presStyleLbl="revTx" presStyleIdx="1" presStyleCnt="3">
        <dgm:presLayoutVars>
          <dgm:chMax val="1"/>
          <dgm:chPref val="1"/>
        </dgm:presLayoutVars>
      </dgm:prSet>
      <dgm:spPr/>
    </dgm:pt>
    <dgm:pt modelId="{E66A8C78-5F34-49EE-99BE-1A4DD01E771C}" type="pres">
      <dgm:prSet presAssocID="{078D7250-CB96-4A3C-9152-A5AD11A80C90}" presName="sibTrans" presStyleCnt="0"/>
      <dgm:spPr/>
    </dgm:pt>
    <dgm:pt modelId="{0738A0E7-6D9B-4599-AD3A-665E82047853}" type="pres">
      <dgm:prSet presAssocID="{24DE1F90-E401-4C4D-81B5-42A76D4A7332}" presName="compNode" presStyleCnt="0"/>
      <dgm:spPr/>
    </dgm:pt>
    <dgm:pt modelId="{7478E2C4-EF58-4152-BA97-098EA918E0B5}" type="pres">
      <dgm:prSet presAssocID="{24DE1F90-E401-4C4D-81B5-42A76D4A73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7D7C752-4B44-4A61-8FA5-04A1062B9446}" type="pres">
      <dgm:prSet presAssocID="{24DE1F90-E401-4C4D-81B5-42A76D4A73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28E7E1DF-5C19-4DB2-935C-5DE5A65CD2FE}" type="pres">
      <dgm:prSet presAssocID="{24DE1F90-E401-4C4D-81B5-42A76D4A7332}" presName="spaceRect" presStyleCnt="0"/>
      <dgm:spPr/>
    </dgm:pt>
    <dgm:pt modelId="{DB5FBC1A-B7AA-4788-8481-6FB76F989784}" type="pres">
      <dgm:prSet presAssocID="{24DE1F90-E401-4C4D-81B5-42A76D4A73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D2153A-4592-4621-8FDB-11314BAF988E}" type="presOf" srcId="{D013ADB7-6D38-4E30-AD7A-D6356E300BF1}" destId="{C1850E52-EA0C-437B-AAF7-3A763F2D95E9}" srcOrd="0" destOrd="0" presId="urn:microsoft.com/office/officeart/2018/5/layout/IconLeafLabelList"/>
    <dgm:cxn modelId="{7FE1DD3B-9861-4482-83E1-B0169AA0791C}" type="presOf" srcId="{24DE1F90-E401-4C4D-81B5-42A76D4A7332}" destId="{DB5FBC1A-B7AA-4788-8481-6FB76F989784}" srcOrd="0" destOrd="0" presId="urn:microsoft.com/office/officeart/2018/5/layout/IconLeafLabelList"/>
    <dgm:cxn modelId="{3EFD6163-E9DA-44AA-A148-62D4B536D005}" srcId="{D013ADB7-6D38-4E30-AD7A-D6356E300BF1}" destId="{F230E929-8BDC-4B8F-BAB6-F0D4DFC1707C}" srcOrd="0" destOrd="0" parTransId="{CDE3C8E9-635E-4007-BB27-F26935DAB4D6}" sibTransId="{1C087581-A414-4AA7-A480-5A44BFE55E67}"/>
    <dgm:cxn modelId="{DD5CC26F-F416-4138-BE7B-29E0013AB405}" type="presOf" srcId="{A8D6C3A4-574A-4126-A769-A8B95157C760}" destId="{0C715314-8442-47B4-988C-304D9884CBA7}" srcOrd="0" destOrd="0" presId="urn:microsoft.com/office/officeart/2018/5/layout/IconLeafLabelList"/>
    <dgm:cxn modelId="{10E0B891-BD41-41C4-BF8A-6B2DEE450B9F}" srcId="{D013ADB7-6D38-4E30-AD7A-D6356E300BF1}" destId="{24DE1F90-E401-4C4D-81B5-42A76D4A7332}" srcOrd="2" destOrd="0" parTransId="{AAAB78D2-D410-4B4C-95DB-2D171163B415}" sibTransId="{544D0F90-E5D9-474C-B1EA-2428CFB3FE38}"/>
    <dgm:cxn modelId="{AF2A09D5-9236-4CB0-ABB4-619CA5B510C6}" srcId="{D013ADB7-6D38-4E30-AD7A-D6356E300BF1}" destId="{A8D6C3A4-574A-4126-A769-A8B95157C760}" srcOrd="1" destOrd="0" parTransId="{0DB9D044-C36C-453E-AC73-F41AE92AE944}" sibTransId="{078D7250-CB96-4A3C-9152-A5AD11A80C90}"/>
    <dgm:cxn modelId="{295DB3DA-2954-46E0-8EB6-18A5BBC97FD1}" type="presOf" srcId="{F230E929-8BDC-4B8F-BAB6-F0D4DFC1707C}" destId="{ED6B6DB4-626D-43DB-BCC7-E2CCAAAA3E43}" srcOrd="0" destOrd="0" presId="urn:microsoft.com/office/officeart/2018/5/layout/IconLeafLabelList"/>
    <dgm:cxn modelId="{DBF79D8D-DAFB-475D-8AA8-73FD5A779E26}" type="presParOf" srcId="{C1850E52-EA0C-437B-AAF7-3A763F2D95E9}" destId="{A6ABA2AB-4495-44AC-A599-54351286D178}" srcOrd="0" destOrd="0" presId="urn:microsoft.com/office/officeart/2018/5/layout/IconLeafLabelList"/>
    <dgm:cxn modelId="{1421CBA1-3957-41CC-9DAA-B55DB2C31AD0}" type="presParOf" srcId="{A6ABA2AB-4495-44AC-A599-54351286D178}" destId="{ECE3E981-0C78-414A-B860-8BF839609D1E}" srcOrd="0" destOrd="0" presId="urn:microsoft.com/office/officeart/2018/5/layout/IconLeafLabelList"/>
    <dgm:cxn modelId="{A7FCAB23-A90B-4D86-A0C4-FE87BB32AFD9}" type="presParOf" srcId="{A6ABA2AB-4495-44AC-A599-54351286D178}" destId="{A1519D8C-A2ED-49C9-B55D-49D0312F234C}" srcOrd="1" destOrd="0" presId="urn:microsoft.com/office/officeart/2018/5/layout/IconLeafLabelList"/>
    <dgm:cxn modelId="{936E0023-CBC9-40E5-8AB3-28DAB2DA709F}" type="presParOf" srcId="{A6ABA2AB-4495-44AC-A599-54351286D178}" destId="{FEFA744F-A0DC-4D37-8901-00FA027FC1F2}" srcOrd="2" destOrd="0" presId="urn:microsoft.com/office/officeart/2018/5/layout/IconLeafLabelList"/>
    <dgm:cxn modelId="{44339119-FC67-43B9-975F-2D0A2195529E}" type="presParOf" srcId="{A6ABA2AB-4495-44AC-A599-54351286D178}" destId="{ED6B6DB4-626D-43DB-BCC7-E2CCAAAA3E43}" srcOrd="3" destOrd="0" presId="urn:microsoft.com/office/officeart/2018/5/layout/IconLeafLabelList"/>
    <dgm:cxn modelId="{5D030E76-8960-4584-B5F5-3308E7625347}" type="presParOf" srcId="{C1850E52-EA0C-437B-AAF7-3A763F2D95E9}" destId="{54AC2BEB-D51C-44EC-8EDA-34CA20149E41}" srcOrd="1" destOrd="0" presId="urn:microsoft.com/office/officeart/2018/5/layout/IconLeafLabelList"/>
    <dgm:cxn modelId="{D2944ABA-AA94-4D74-82F4-484E11456A40}" type="presParOf" srcId="{C1850E52-EA0C-437B-AAF7-3A763F2D95E9}" destId="{8774540D-DCFA-4998-8894-B60CED49B09B}" srcOrd="2" destOrd="0" presId="urn:microsoft.com/office/officeart/2018/5/layout/IconLeafLabelList"/>
    <dgm:cxn modelId="{4A45D5F1-975F-4923-B00B-81BFD0C1B037}" type="presParOf" srcId="{8774540D-DCFA-4998-8894-B60CED49B09B}" destId="{3E1A7960-E5DE-4D79-B5DA-05BD0E4EAA99}" srcOrd="0" destOrd="0" presId="urn:microsoft.com/office/officeart/2018/5/layout/IconLeafLabelList"/>
    <dgm:cxn modelId="{B82B439F-F456-4701-9ECD-82AF7C4B0EAC}" type="presParOf" srcId="{8774540D-DCFA-4998-8894-B60CED49B09B}" destId="{8AD643C2-3F6D-46E9-8D83-E635CA818F3E}" srcOrd="1" destOrd="0" presId="urn:microsoft.com/office/officeart/2018/5/layout/IconLeafLabelList"/>
    <dgm:cxn modelId="{1B4E7049-F320-4100-B670-FB9ED84DA9DB}" type="presParOf" srcId="{8774540D-DCFA-4998-8894-B60CED49B09B}" destId="{99DBDAA1-3F23-4669-B986-DEB1F5E34C5E}" srcOrd="2" destOrd="0" presId="urn:microsoft.com/office/officeart/2018/5/layout/IconLeafLabelList"/>
    <dgm:cxn modelId="{85AF0524-0FA1-43EB-A0E5-BF22F798E487}" type="presParOf" srcId="{8774540D-DCFA-4998-8894-B60CED49B09B}" destId="{0C715314-8442-47B4-988C-304D9884CBA7}" srcOrd="3" destOrd="0" presId="urn:microsoft.com/office/officeart/2018/5/layout/IconLeafLabelList"/>
    <dgm:cxn modelId="{7E6664BE-A33E-4666-B4A9-2A92708E2954}" type="presParOf" srcId="{C1850E52-EA0C-437B-AAF7-3A763F2D95E9}" destId="{E66A8C78-5F34-49EE-99BE-1A4DD01E771C}" srcOrd="3" destOrd="0" presId="urn:microsoft.com/office/officeart/2018/5/layout/IconLeafLabelList"/>
    <dgm:cxn modelId="{DEAF5D58-38B0-4C2B-8AE7-1C3C23C85431}" type="presParOf" srcId="{C1850E52-EA0C-437B-AAF7-3A763F2D95E9}" destId="{0738A0E7-6D9B-4599-AD3A-665E82047853}" srcOrd="4" destOrd="0" presId="urn:microsoft.com/office/officeart/2018/5/layout/IconLeafLabelList"/>
    <dgm:cxn modelId="{3CFA90A7-8B58-4E9A-A1B9-28A3E04D46BD}" type="presParOf" srcId="{0738A0E7-6D9B-4599-AD3A-665E82047853}" destId="{7478E2C4-EF58-4152-BA97-098EA918E0B5}" srcOrd="0" destOrd="0" presId="urn:microsoft.com/office/officeart/2018/5/layout/IconLeafLabelList"/>
    <dgm:cxn modelId="{03A64E1F-9DD1-432C-B5E5-23B28D3EEF4E}" type="presParOf" srcId="{0738A0E7-6D9B-4599-AD3A-665E82047853}" destId="{F7D7C752-4B44-4A61-8FA5-04A1062B9446}" srcOrd="1" destOrd="0" presId="urn:microsoft.com/office/officeart/2018/5/layout/IconLeafLabelList"/>
    <dgm:cxn modelId="{DAE4019A-460F-43E0-B91B-2A9EE29A01CC}" type="presParOf" srcId="{0738A0E7-6D9B-4599-AD3A-665E82047853}" destId="{28E7E1DF-5C19-4DB2-935C-5DE5A65CD2FE}" srcOrd="2" destOrd="0" presId="urn:microsoft.com/office/officeart/2018/5/layout/IconLeafLabelList"/>
    <dgm:cxn modelId="{D9D9C38B-78DF-48EE-A1F3-B4F2B7DA7642}" type="presParOf" srcId="{0738A0E7-6D9B-4599-AD3A-665E82047853}" destId="{DB5FBC1A-B7AA-4788-8481-6FB76F98978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4137B7-B50C-43DA-A15F-FC4C0A4E0196}">
      <dgm:prSet/>
      <dgm:spPr/>
      <dgm:t>
        <a:bodyPr/>
        <a:lstStyle/>
        <a:p>
          <a:r>
            <a:rPr lang="nl-NL" dirty="0"/>
            <a:t>Je begrijpt welke onderdelen worden </a:t>
          </a:r>
          <a:r>
            <a:rPr lang="nl-NL" dirty="0" err="1"/>
            <a:t>meegnomen</a:t>
          </a:r>
          <a:r>
            <a:rPr lang="nl-NL" dirty="0"/>
            <a:t> bij het bepalen energiebehoefte</a:t>
          </a:r>
          <a:endParaRPr lang="en-US" dirty="0"/>
        </a:p>
      </dgm:t>
    </dgm:pt>
    <dgm:pt modelId="{DF083B1D-B47C-4E57-BF85-1E5B39F79A07}" type="parTrans" cxnId="{F43BAD62-C9E8-48F8-A068-1466FE8ED84E}">
      <dgm:prSet/>
      <dgm:spPr/>
      <dgm:t>
        <a:bodyPr/>
        <a:lstStyle/>
        <a:p>
          <a:endParaRPr lang="en-US"/>
        </a:p>
      </dgm:t>
    </dgm:pt>
    <dgm:pt modelId="{9BB45130-5693-4E82-AE05-8FEB67FFB1C2}" type="sibTrans" cxnId="{F43BAD62-C9E8-48F8-A068-1466FE8ED84E}">
      <dgm:prSet/>
      <dgm:spPr/>
      <dgm:t>
        <a:bodyPr/>
        <a:lstStyle/>
        <a:p>
          <a:endParaRPr lang="en-US"/>
        </a:p>
      </dgm:t>
    </dgm:pt>
    <dgm:pt modelId="{849458E8-B7E3-4916-BA48-6C2263E3879D}">
      <dgm:prSet/>
      <dgm:spPr/>
      <dgm:t>
        <a:bodyPr/>
        <a:lstStyle/>
        <a:p>
          <a:r>
            <a:rPr lang="nl-NL" dirty="0"/>
            <a:t>Je kunt de macronutriënten onderscheiden en fysiologische functie </a:t>
          </a:r>
          <a:endParaRPr lang="en-US" dirty="0"/>
        </a:p>
      </dgm:t>
    </dgm:pt>
    <dgm:pt modelId="{75CBD77B-A71F-4203-A973-03918E87D478}" type="parTrans" cxnId="{BDC1D952-E166-4148-91EB-7650A3E83844}">
      <dgm:prSet/>
      <dgm:spPr/>
      <dgm:t>
        <a:bodyPr/>
        <a:lstStyle/>
        <a:p>
          <a:endParaRPr lang="en-US"/>
        </a:p>
      </dgm:t>
    </dgm:pt>
    <dgm:pt modelId="{D91AA74E-9BBD-4039-BDAE-00A1EE9E792A}" type="sibTrans" cxnId="{BDC1D952-E166-4148-91EB-7650A3E83844}">
      <dgm:prSet/>
      <dgm:spPr/>
      <dgm:t>
        <a:bodyPr/>
        <a:lstStyle/>
        <a:p>
          <a:endParaRPr lang="en-US"/>
        </a:p>
      </dgm:t>
    </dgm:pt>
    <dgm:pt modelId="{DFB4D882-90A9-4946-9ED7-357DFF49C64B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kent</a:t>
          </a:r>
          <a:r>
            <a:rPr lang="en-US" dirty="0"/>
            <a:t> de </a:t>
          </a:r>
          <a:r>
            <a:rPr lang="en-US" dirty="0" err="1"/>
            <a:t>verschillende</a:t>
          </a:r>
          <a:r>
            <a:rPr lang="en-US" dirty="0"/>
            <a:t> MET-</a:t>
          </a:r>
          <a:r>
            <a:rPr lang="en-US" dirty="0" err="1"/>
            <a:t>waarden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de </a:t>
          </a:r>
          <a:r>
            <a:rPr lang="en-US" dirty="0" err="1"/>
            <a:t>vormen</a:t>
          </a:r>
          <a:r>
            <a:rPr lang="en-US" dirty="0"/>
            <a:t> van </a:t>
          </a:r>
          <a:r>
            <a:rPr lang="en-US" dirty="0" err="1"/>
            <a:t>inspanning</a:t>
          </a:r>
          <a:endParaRPr lang="en-US" dirty="0"/>
        </a:p>
      </dgm:t>
    </dgm:pt>
    <dgm:pt modelId="{33E88BBA-934D-41C4-AD0A-CBF56DD798ED}" type="parTrans" cxnId="{8B96A1F8-1710-4507-99DE-9D984590AED3}">
      <dgm:prSet/>
      <dgm:spPr/>
      <dgm:t>
        <a:bodyPr/>
        <a:lstStyle/>
        <a:p>
          <a:endParaRPr lang="en-US"/>
        </a:p>
      </dgm:t>
    </dgm:pt>
    <dgm:pt modelId="{B65EB0C1-A8AB-470A-A79E-7F17A6ADF71E}" type="sibTrans" cxnId="{8B96A1F8-1710-4507-99DE-9D984590AED3}">
      <dgm:prSet/>
      <dgm:spPr/>
      <dgm:t>
        <a:bodyPr/>
        <a:lstStyle/>
        <a:p>
          <a:endParaRPr lang="en-US"/>
        </a:p>
      </dgm:t>
    </dgm:pt>
    <dgm:pt modelId="{C99704A0-20C2-4A83-97CD-A2F9AC5BBAE5}">
      <dgm:prSet/>
      <dgm:spPr/>
      <dgm:t>
        <a:bodyPr/>
        <a:lstStyle/>
        <a:p>
          <a:r>
            <a:rPr lang="nl-NL" dirty="0"/>
            <a:t>Kan je uitleggen wat beweegrichtlijnen inhouden. </a:t>
          </a:r>
          <a:endParaRPr lang="en-US" dirty="0"/>
        </a:p>
      </dgm:t>
    </dgm:pt>
    <dgm:pt modelId="{CDD34F62-B5AE-4015-8A5D-C53B63301A58}" type="parTrans" cxnId="{8A292ED3-9974-478C-B1C0-9C7476FD601B}">
      <dgm:prSet/>
      <dgm:spPr/>
      <dgm:t>
        <a:bodyPr/>
        <a:lstStyle/>
        <a:p>
          <a:endParaRPr lang="en-US"/>
        </a:p>
      </dgm:t>
    </dgm:pt>
    <dgm:pt modelId="{2B27B72E-F190-409D-A0D2-D8344B4F7CFA}" type="sibTrans" cxnId="{8A292ED3-9974-478C-B1C0-9C7476FD601B}">
      <dgm:prSet/>
      <dgm:spPr/>
      <dgm:t>
        <a:bodyPr/>
        <a:lstStyle/>
        <a:p>
          <a:endParaRPr lang="en-US"/>
        </a:p>
      </dgm:t>
    </dgm:pt>
    <dgm:pt modelId="{A625F3D9-959F-2244-A699-606CF666F79E}" type="pres">
      <dgm:prSet presAssocID="{F04DAC8C-F922-46F7-B470-3F077CCE1DEC}" presName="matrix" presStyleCnt="0">
        <dgm:presLayoutVars>
          <dgm:chMax val="1"/>
          <dgm:dir/>
          <dgm:resizeHandles val="exact"/>
        </dgm:presLayoutVars>
      </dgm:prSet>
      <dgm:spPr/>
    </dgm:pt>
    <dgm:pt modelId="{AEAB319F-A1D6-664B-BD16-974C41638169}" type="pres">
      <dgm:prSet presAssocID="{F04DAC8C-F922-46F7-B470-3F077CCE1DEC}" presName="axisShape" presStyleLbl="bgShp" presStyleIdx="0" presStyleCnt="1"/>
      <dgm:spPr/>
    </dgm:pt>
    <dgm:pt modelId="{CB4CC25E-4CB7-2D46-A3B3-D54146D3A08B}" type="pres">
      <dgm:prSet presAssocID="{F04DAC8C-F922-46F7-B470-3F077CCE1DE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23415E-95F8-6849-8290-7FDE317D0A19}" type="pres">
      <dgm:prSet presAssocID="{F04DAC8C-F922-46F7-B470-3F077CCE1DE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E07CE6-C2E4-1E48-842D-68079B103A2B}" type="pres">
      <dgm:prSet presAssocID="{F04DAC8C-F922-46F7-B470-3F077CCE1DE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AB774FB-9697-8644-B079-0373226DE0FB}" type="pres">
      <dgm:prSet presAssocID="{F04DAC8C-F922-46F7-B470-3F077CCE1DE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2C8805-4185-CC46-9E62-F89F75B3A6CB}" type="presOf" srcId="{DFB4D882-90A9-4946-9ED7-357DFF49C64B}" destId="{DAB774FB-9697-8644-B079-0373226DE0FB}" srcOrd="0" destOrd="0" presId="urn:microsoft.com/office/officeart/2005/8/layout/matrix2"/>
    <dgm:cxn modelId="{DD255031-3999-BD43-A53D-2CA87B880E6A}" type="presOf" srcId="{849458E8-B7E3-4916-BA48-6C2263E3879D}" destId="{3123415E-95F8-6849-8290-7FDE317D0A19}" srcOrd="0" destOrd="0" presId="urn:microsoft.com/office/officeart/2005/8/layout/matrix2"/>
    <dgm:cxn modelId="{BDC1D952-E166-4148-91EB-7650A3E83844}" srcId="{F04DAC8C-F922-46F7-B470-3F077CCE1DEC}" destId="{849458E8-B7E3-4916-BA48-6C2263E3879D}" srcOrd="1" destOrd="0" parTransId="{75CBD77B-A71F-4203-A973-03918E87D478}" sibTransId="{D91AA74E-9BBD-4039-BDAE-00A1EE9E792A}"/>
    <dgm:cxn modelId="{F43BAD62-C9E8-48F8-A068-1466FE8ED84E}" srcId="{F04DAC8C-F922-46F7-B470-3F077CCE1DEC}" destId="{1B4137B7-B50C-43DA-A15F-FC4C0A4E0196}" srcOrd="0" destOrd="0" parTransId="{DF083B1D-B47C-4E57-BF85-1E5B39F79A07}" sibTransId="{9BB45130-5693-4E82-AE05-8FEB67FFB1C2}"/>
    <dgm:cxn modelId="{8A292ED3-9974-478C-B1C0-9C7476FD601B}" srcId="{F04DAC8C-F922-46F7-B470-3F077CCE1DEC}" destId="{C99704A0-20C2-4A83-97CD-A2F9AC5BBAE5}" srcOrd="2" destOrd="0" parTransId="{CDD34F62-B5AE-4015-8A5D-C53B63301A58}" sibTransId="{2B27B72E-F190-409D-A0D2-D8344B4F7CFA}"/>
    <dgm:cxn modelId="{B93870E8-BA25-E14D-9274-8D4337B001CD}" type="presOf" srcId="{C99704A0-20C2-4A83-97CD-A2F9AC5BBAE5}" destId="{79E07CE6-C2E4-1E48-842D-68079B103A2B}" srcOrd="0" destOrd="0" presId="urn:microsoft.com/office/officeart/2005/8/layout/matrix2"/>
    <dgm:cxn modelId="{185348F0-02B8-7B4E-A678-93064271E574}" type="presOf" srcId="{F04DAC8C-F922-46F7-B470-3F077CCE1DEC}" destId="{A625F3D9-959F-2244-A699-606CF666F79E}" srcOrd="0" destOrd="0" presId="urn:microsoft.com/office/officeart/2005/8/layout/matrix2"/>
    <dgm:cxn modelId="{8B96A1F8-1710-4507-99DE-9D984590AED3}" srcId="{F04DAC8C-F922-46F7-B470-3F077CCE1DEC}" destId="{DFB4D882-90A9-4946-9ED7-357DFF49C64B}" srcOrd="3" destOrd="0" parTransId="{33E88BBA-934D-41C4-AD0A-CBF56DD798ED}" sibTransId="{B65EB0C1-A8AB-470A-A79E-7F17A6ADF71E}"/>
    <dgm:cxn modelId="{716585F9-F00A-A74B-A5AC-1F2D4076BFE9}" type="presOf" srcId="{1B4137B7-B50C-43DA-A15F-FC4C0A4E0196}" destId="{CB4CC25E-4CB7-2D46-A3B3-D54146D3A08B}" srcOrd="0" destOrd="0" presId="urn:microsoft.com/office/officeart/2005/8/layout/matrix2"/>
    <dgm:cxn modelId="{BDC4821D-191D-244F-95D7-4EE29C875770}" type="presParOf" srcId="{A625F3D9-959F-2244-A699-606CF666F79E}" destId="{AEAB319F-A1D6-664B-BD16-974C41638169}" srcOrd="0" destOrd="0" presId="urn:microsoft.com/office/officeart/2005/8/layout/matrix2"/>
    <dgm:cxn modelId="{F6BF59DE-F1D6-0C42-8350-A1DD054FE9A4}" type="presParOf" srcId="{A625F3D9-959F-2244-A699-606CF666F79E}" destId="{CB4CC25E-4CB7-2D46-A3B3-D54146D3A08B}" srcOrd="1" destOrd="0" presId="urn:microsoft.com/office/officeart/2005/8/layout/matrix2"/>
    <dgm:cxn modelId="{7618A189-B365-3649-87F9-B08E603B07BD}" type="presParOf" srcId="{A625F3D9-959F-2244-A699-606CF666F79E}" destId="{3123415E-95F8-6849-8290-7FDE317D0A19}" srcOrd="2" destOrd="0" presId="urn:microsoft.com/office/officeart/2005/8/layout/matrix2"/>
    <dgm:cxn modelId="{6EF7B932-3ADA-6743-8FD8-56455D1D24BE}" type="presParOf" srcId="{A625F3D9-959F-2244-A699-606CF666F79E}" destId="{79E07CE6-C2E4-1E48-842D-68079B103A2B}" srcOrd="3" destOrd="0" presId="urn:microsoft.com/office/officeart/2005/8/layout/matrix2"/>
    <dgm:cxn modelId="{AD2DD118-DB5B-EF4A-8A03-313BA59B01E8}" type="presParOf" srcId="{A625F3D9-959F-2244-A699-606CF666F79E}" destId="{DAB774FB-9697-8644-B079-0373226DE0F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E981-0C78-414A-B860-8BF839609D1E}">
      <dsp:nvSpPr>
        <dsp:cNvPr id="0" name=""/>
        <dsp:cNvSpPr/>
      </dsp:nvSpPr>
      <dsp:spPr>
        <a:xfrm>
          <a:off x="53009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9D8C-A2ED-49C9-B55D-49D0312F234C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6DB4-626D-43DB-BCC7-E2CCAAAA3E43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HACCP ken de stappen en waarom is het belangrijk?</a:t>
          </a:r>
          <a:endParaRPr lang="en-US" sz="1700" kern="1200"/>
        </a:p>
      </dsp:txBody>
      <dsp:txXfrm>
        <a:off x="80381" y="2738169"/>
        <a:ext cx="2306250" cy="720000"/>
      </dsp:txXfrm>
    </dsp:sp>
    <dsp:sp modelId="{3E1A7960-E5DE-4D79-B5DA-05BD0E4EAA99}">
      <dsp:nvSpPr>
        <dsp:cNvPr id="0" name=""/>
        <dsp:cNvSpPr/>
      </dsp:nvSpPr>
      <dsp:spPr>
        <a:xfrm>
          <a:off x="323994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643C2-3F6D-46E9-8D83-E635CA818F3E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15314-8442-47B4-988C-304D9884CBA7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Welke verschillende risico’s zijn er?</a:t>
          </a:r>
          <a:endParaRPr lang="en-US" sz="1700" kern="1200"/>
        </a:p>
      </dsp:txBody>
      <dsp:txXfrm>
        <a:off x="2790224" y="2738169"/>
        <a:ext cx="2306250" cy="720000"/>
      </dsp:txXfrm>
    </dsp:sp>
    <dsp:sp modelId="{7478E2C4-EF58-4152-BA97-098EA918E0B5}">
      <dsp:nvSpPr>
        <dsp:cNvPr id="0" name=""/>
        <dsp:cNvSpPr/>
      </dsp:nvSpPr>
      <dsp:spPr>
        <a:xfrm>
          <a:off x="594978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C752-4B44-4A61-8FA5-04A1062B9446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BC1A-B7AA-4788-8481-6FB76F989784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Wie houdt er toezicht?</a:t>
          </a:r>
          <a:endParaRPr lang="en-US" sz="1700" kern="1200"/>
        </a:p>
      </dsp:txBody>
      <dsp:txXfrm>
        <a:off x="5500068" y="2738169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H</a:t>
          </a:r>
          <a:r>
            <a:rPr lang="nl-NL" sz="1400" b="1" kern="1200" dirty="0"/>
            <a:t>azard</a:t>
          </a:r>
          <a:endParaRPr lang="en-US" sz="1400" kern="1200" dirty="0"/>
        </a:p>
      </dsp:txBody>
      <dsp:txXfrm>
        <a:off x="599691" y="377"/>
        <a:ext cx="4285511" cy="519213"/>
      </dsp:txXfrm>
    </dsp:sp>
    <dsp:sp modelId="{513DB615-5F44-41A3-93D2-FD2235D0C1E7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A</a:t>
          </a:r>
          <a:r>
            <a:rPr lang="nl-NL" sz="1400" b="1" kern="1200" dirty="0"/>
            <a:t>nalyses</a:t>
          </a:r>
          <a:endParaRPr lang="en-US" sz="1400" kern="1200" dirty="0"/>
        </a:p>
      </dsp:txBody>
      <dsp:txXfrm>
        <a:off x="599691" y="649394"/>
        <a:ext cx="4285511" cy="519213"/>
      </dsp:txXfrm>
    </dsp:sp>
    <dsp:sp modelId="{0B3CC735-22B1-4158-AF2A-51FB28D3A4E9}">
      <dsp:nvSpPr>
        <dsp:cNvPr id="0" name=""/>
        <dsp:cNvSpPr/>
      </dsp:nvSpPr>
      <dsp:spPr>
        <a:xfrm>
          <a:off x="0" y="1298411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157062" y="1415234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599691" y="129841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ritical</a:t>
          </a:r>
          <a:endParaRPr lang="en-US" sz="1400" kern="1200" dirty="0"/>
        </a:p>
      </dsp:txBody>
      <dsp:txXfrm>
        <a:off x="599691" y="1298411"/>
        <a:ext cx="4285511" cy="519213"/>
      </dsp:txXfrm>
    </dsp:sp>
    <dsp:sp modelId="{F9925E40-BF87-4761-AD93-EB8AE68B517C}">
      <dsp:nvSpPr>
        <dsp:cNvPr id="0" name=""/>
        <dsp:cNvSpPr/>
      </dsp:nvSpPr>
      <dsp:spPr>
        <a:xfrm>
          <a:off x="0" y="1947428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157062" y="2064251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599691" y="194742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ontrol</a:t>
          </a:r>
          <a:endParaRPr lang="en-US" sz="1400" kern="1200" dirty="0"/>
        </a:p>
      </dsp:txBody>
      <dsp:txXfrm>
        <a:off x="599691" y="1947428"/>
        <a:ext cx="4285511" cy="519213"/>
      </dsp:txXfrm>
    </dsp:sp>
    <dsp:sp modelId="{1E5DD20A-0B58-4B4D-B57D-F7109D5B140D}">
      <dsp:nvSpPr>
        <dsp:cNvPr id="0" name=""/>
        <dsp:cNvSpPr/>
      </dsp:nvSpPr>
      <dsp:spPr>
        <a:xfrm>
          <a:off x="0" y="2596445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157062" y="2713268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599691" y="2596445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P</a:t>
          </a:r>
          <a:r>
            <a:rPr lang="nl-NL" sz="1400" b="1" kern="1200" dirty="0"/>
            <a:t>oints </a:t>
          </a:r>
          <a:endParaRPr lang="en-US" sz="1400" kern="1200" dirty="0"/>
        </a:p>
      </dsp:txBody>
      <dsp:txXfrm>
        <a:off x="599691" y="2596445"/>
        <a:ext cx="4285511" cy="519213"/>
      </dsp:txXfrm>
    </dsp:sp>
    <dsp:sp modelId="{15C03472-2D85-4102-BC75-701DE09ECD34}">
      <dsp:nvSpPr>
        <dsp:cNvPr id="0" name=""/>
        <dsp:cNvSpPr/>
      </dsp:nvSpPr>
      <dsp:spPr>
        <a:xfrm>
          <a:off x="0" y="3245462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157062" y="3362285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599691" y="3245462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Analyse van kritische punten waarop extra gelet moet worden.</a:t>
          </a:r>
          <a:endParaRPr lang="en-US" sz="1400" kern="1200"/>
        </a:p>
      </dsp:txBody>
      <dsp:txXfrm>
        <a:off x="599691" y="3245462"/>
        <a:ext cx="4285511" cy="519213"/>
      </dsp:txXfrm>
    </dsp:sp>
    <dsp:sp modelId="{E0A5D24D-DECB-442A-ABDA-4601FEBF3427}">
      <dsp:nvSpPr>
        <dsp:cNvPr id="0" name=""/>
        <dsp:cNvSpPr/>
      </dsp:nvSpPr>
      <dsp:spPr>
        <a:xfrm>
          <a:off x="0" y="3894479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157062" y="4011302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599691" y="3894479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Er wordt systematisch gekeken naar kritische punten die van invloed zijn op je eindproduct.</a:t>
          </a:r>
          <a:endParaRPr lang="en-US" sz="1400" kern="1200"/>
        </a:p>
      </dsp:txBody>
      <dsp:txXfrm>
        <a:off x="599691" y="3894479"/>
        <a:ext cx="4285511" cy="519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B319F-A1D6-664B-BD16-974C41638169}">
      <dsp:nvSpPr>
        <dsp:cNvPr id="0" name=""/>
        <dsp:cNvSpPr/>
      </dsp:nvSpPr>
      <dsp:spPr>
        <a:xfrm>
          <a:off x="0" y="814839"/>
          <a:ext cx="4775935" cy="477593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CC25E-4CB7-2D46-A3B3-D54146D3A08B}">
      <dsp:nvSpPr>
        <dsp:cNvPr id="0" name=""/>
        <dsp:cNvSpPr/>
      </dsp:nvSpPr>
      <dsp:spPr>
        <a:xfrm>
          <a:off x="310435" y="1125274"/>
          <a:ext cx="1910374" cy="1910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Je begrijpt welke onderdelen worden </a:t>
          </a:r>
          <a:r>
            <a:rPr lang="nl-NL" sz="1700" kern="1200" dirty="0" err="1"/>
            <a:t>meegnomen</a:t>
          </a:r>
          <a:r>
            <a:rPr lang="nl-NL" sz="1700" kern="1200" dirty="0"/>
            <a:t> bij het bepalen energiebehoefte</a:t>
          </a:r>
          <a:endParaRPr lang="en-US" sz="1700" kern="1200" dirty="0"/>
        </a:p>
      </dsp:txBody>
      <dsp:txXfrm>
        <a:off x="403692" y="1218531"/>
        <a:ext cx="1723860" cy="1723860"/>
      </dsp:txXfrm>
    </dsp:sp>
    <dsp:sp modelId="{3123415E-95F8-6849-8290-7FDE317D0A19}">
      <dsp:nvSpPr>
        <dsp:cNvPr id="0" name=""/>
        <dsp:cNvSpPr/>
      </dsp:nvSpPr>
      <dsp:spPr>
        <a:xfrm>
          <a:off x="2555125" y="1125274"/>
          <a:ext cx="1910374" cy="19103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Je kunt de macronutriënten onderscheiden en fysiologische functie </a:t>
          </a:r>
          <a:endParaRPr lang="en-US" sz="1700" kern="1200" dirty="0"/>
        </a:p>
      </dsp:txBody>
      <dsp:txXfrm>
        <a:off x="2648382" y="1218531"/>
        <a:ext cx="1723860" cy="1723860"/>
      </dsp:txXfrm>
    </dsp:sp>
    <dsp:sp modelId="{79E07CE6-C2E4-1E48-842D-68079B103A2B}">
      <dsp:nvSpPr>
        <dsp:cNvPr id="0" name=""/>
        <dsp:cNvSpPr/>
      </dsp:nvSpPr>
      <dsp:spPr>
        <a:xfrm>
          <a:off x="310435" y="3369964"/>
          <a:ext cx="1910374" cy="19103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Kan je uitleggen wat beweegrichtlijnen inhouden. </a:t>
          </a:r>
          <a:endParaRPr lang="en-US" sz="1700" kern="1200" dirty="0"/>
        </a:p>
      </dsp:txBody>
      <dsp:txXfrm>
        <a:off x="403692" y="3463221"/>
        <a:ext cx="1723860" cy="1723860"/>
      </dsp:txXfrm>
    </dsp:sp>
    <dsp:sp modelId="{DAB774FB-9697-8644-B079-0373226DE0FB}">
      <dsp:nvSpPr>
        <dsp:cNvPr id="0" name=""/>
        <dsp:cNvSpPr/>
      </dsp:nvSpPr>
      <dsp:spPr>
        <a:xfrm>
          <a:off x="2555125" y="3369964"/>
          <a:ext cx="1910374" cy="19103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Je </a:t>
          </a:r>
          <a:r>
            <a:rPr lang="en-US" sz="1700" kern="1200" dirty="0" err="1"/>
            <a:t>kent</a:t>
          </a:r>
          <a:r>
            <a:rPr lang="en-US" sz="1700" kern="1200" dirty="0"/>
            <a:t> de </a:t>
          </a:r>
          <a:r>
            <a:rPr lang="en-US" sz="1700" kern="1200" dirty="0" err="1"/>
            <a:t>verschillende</a:t>
          </a:r>
          <a:r>
            <a:rPr lang="en-US" sz="1700" kern="1200" dirty="0"/>
            <a:t> MET-</a:t>
          </a:r>
          <a:r>
            <a:rPr lang="en-US" sz="1700" kern="1200" dirty="0" err="1"/>
            <a:t>waarden</a:t>
          </a:r>
          <a:r>
            <a:rPr lang="en-US" sz="1700" kern="1200" dirty="0"/>
            <a:t> </a:t>
          </a:r>
          <a:r>
            <a:rPr lang="en-US" sz="1700" kern="1200" dirty="0" err="1"/>
            <a:t>bij</a:t>
          </a:r>
          <a:r>
            <a:rPr lang="en-US" sz="1700" kern="1200" dirty="0"/>
            <a:t> de </a:t>
          </a:r>
          <a:r>
            <a:rPr lang="en-US" sz="1700" kern="1200" dirty="0" err="1"/>
            <a:t>vormen</a:t>
          </a:r>
          <a:r>
            <a:rPr lang="en-US" sz="1700" kern="1200" dirty="0"/>
            <a:t> van </a:t>
          </a:r>
          <a:r>
            <a:rPr lang="en-US" sz="1700" kern="1200" dirty="0" err="1"/>
            <a:t>inspanning</a:t>
          </a:r>
          <a:endParaRPr lang="en-US" sz="1700" kern="1200" dirty="0"/>
        </a:p>
      </dsp:txBody>
      <dsp:txXfrm>
        <a:off x="2648382" y="3463221"/>
        <a:ext cx="1723860" cy="172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2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93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2F546-1CA4-44C8-AEED-2ACB78C014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5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zakje suiker in een glas water en bijvoorbeeld  havermout in een glas water.</a:t>
            </a:r>
          </a:p>
          <a:p>
            <a:r>
              <a:rPr lang="nl-NL" dirty="0"/>
              <a:t>Dat is hetzelfde wat er in je lichaam gebeurt.</a:t>
            </a:r>
          </a:p>
          <a:p>
            <a:r>
              <a:rPr lang="nl-NL" dirty="0"/>
              <a:t>Uitleg volgende plaatje suikerspiegel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2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C451-1076-AD40-B949-51FF5B40C09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4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ouderen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4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8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59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86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5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97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74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2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5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8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22322-FB5B-A14C-8D71-B264E302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575C29-2DC2-8348-8897-12135683F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7C697-2830-A44B-997B-4224796C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CB8939-AC74-804E-AD8F-9CDC0900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83E380-E980-1B43-AAC5-E98A71AF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C4CF-45DD-459B-93E8-0D8D4EAC889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88716-2D08-4F49-AFE0-4E2F62F6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466CB-F1DB-B74F-9E1E-EDEF236DF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3CAD7C-E14D-E44B-A4AD-B202A984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597DA-7FCB-FA4D-98EF-1E11EBF3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3D5833-ABD4-5643-B31A-398BB4AC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4852DE3-009B-9E4C-8AEA-D17614F14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43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248DC-62FE-C54B-81E2-50C74C82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E40B3-10B8-3D4F-8756-9BEFFAA0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0C706-0372-7741-9041-77F2DB2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70D08-ED90-0E44-9787-E5A6A776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BCDF23-B52A-3A40-8A66-457BBE0C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97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C3B6C-5886-0548-8DC2-DBF7BB9C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4F22E-AE34-9A42-886A-9F9C778B9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8D8A32-2A87-134A-8A36-C4DFD4C0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E5109A-F2E9-814C-99B3-15376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BCFB55-732A-B348-8F9F-AE0E6221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BCA6B2-EC36-754F-ACCF-B849B3F2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D72EF93-BFBF-2346-B692-8B079F84C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877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5F5F-1D10-7A43-8467-DC8A4F04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ED320-98EE-8E4C-BBE7-F200B629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62F36A-98CA-6548-A567-F3E45690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20DD99-6C2F-634F-9376-15FD6F4B4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23801B-468E-C243-9DD8-1946D5D98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CB3C76-555A-564D-B6EE-34DD0E9D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5B7C52-6268-1E4A-AFA7-66BF35C4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13E448-98C2-7449-AF13-46C8E51A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4075B6-5647-0745-8922-D8B5F46BD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634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A490E-A6B4-B141-962E-4113AFBE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D18C2B-E24E-DA4C-83E6-A01AA95F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49E123-9008-3842-956C-BD6A0255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2452F8-3567-AD4E-A64D-423DB6D4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E7753-C09E-CD43-81CE-94E751310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03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D92BC3-7689-5548-83D3-FA324AB5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3C8559-99B2-E74F-9829-3FA7F54F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5F8E08-7B56-694C-827F-80AB0F8A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62BFEBD-1A8C-2B43-B129-FF47885E5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0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1B6ED-7A83-5A44-BBB5-412B11BE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E7342-4C21-1549-AE97-4F2A8617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0BCB3-CAD0-EB4A-A109-1BEB28A9B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A82FDE-A42D-1247-BC22-E4A3C570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21EA52-7A47-C64C-9EED-1083FECF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122F26-EB95-F046-8A75-8147A458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6D4E22C-965D-7E43-8021-D7AC49C84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328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33484-B1F8-8E41-BF5E-82ECE274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47572-A3A8-F548-AE7C-770B83198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D94ECB-F893-194C-B269-EB25F6B18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69FD8D-5175-4741-B786-23C3D92A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FE5B48-D594-3544-BC66-466F3885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77944F-5877-3C4F-8B0D-4E106424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0D723B3-08CB-A84D-A401-47D706BB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81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727BB-D046-F54B-AA05-B44EB162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B79757-74E8-CC4A-A726-925BFF5C5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DDF747-67BD-6045-862E-C97DE77C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92405-F261-984F-9BBA-630EED65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7F39C7-25F1-934A-9232-53D5A2B5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2A1C23D-241A-A14C-A8E5-7DD927D7E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21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B7C89C-EEF9-2F49-8638-BEE8F0E1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7E14B3-492C-1643-8306-F8848852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C4B5A-FD8E-4F4E-9E32-E949E7FE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4514E-DFBA-474E-BDC2-15D88819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95098-2A6C-1E44-A872-BFCDDE14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1696A68-3E64-474F-A8A8-35D26F05E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0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7C0184-CEA3-0B40-9A4B-63FB4BE9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9F15AD-4A05-684C-A050-23B0AD3E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A8FECF-3C6D-6346-9052-A33F7A0C3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37BD-36C1-C241-9809-3EDD93016CB8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09B1C-E87E-814A-AF13-312959BF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3228A-12DE-B348-A4C5-211619470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D01BB4-494A-4665-BDE2-8319E3D5D04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7" name="Afbeelding 11">
            <a:extLst>
              <a:ext uri="{FF2B5EF4-FFF2-40B4-BE49-F238E27FC236}">
                <a16:creationId xmlns:a16="http://schemas.microsoft.com/office/drawing/2014/main" id="{CB38FBEA-8DE1-8849-81DA-0BA5574CD9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0716" y="6211889"/>
            <a:ext cx="906542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3A7D914-A874-024A-84A3-49086AE697BB}"/>
              </a:ext>
            </a:extLst>
          </p:cNvPr>
          <p:cNvSpPr/>
          <p:nvPr userDrawn="1"/>
        </p:nvSpPr>
        <p:spPr>
          <a:xfrm>
            <a:off x="1939528" y="6211888"/>
            <a:ext cx="720447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A0D8D4E0-4C6D-C74F-AE35-1EFEA1762A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0A6C7DA-E64E-EB44-A2CD-31E60CD6A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21F0E3C-E8C9-7247-AA29-C81F3BAA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C637F8DA-1472-4A46-BAF4-47BB9A2909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3679" y="6211889"/>
            <a:ext cx="3619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0">
            <a:extLst>
              <a:ext uri="{FF2B5EF4-FFF2-40B4-BE49-F238E27FC236}">
                <a16:creationId xmlns:a16="http://schemas.microsoft.com/office/drawing/2014/main" id="{1C35E2BC-EB7B-8341-B01B-D5937E0E92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075135" y="3028950"/>
            <a:ext cx="699373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7">
            <a:extLst>
              <a:ext uri="{FF2B5EF4-FFF2-40B4-BE49-F238E27FC236}">
                <a16:creationId xmlns:a16="http://schemas.microsoft.com/office/drawing/2014/main" id="{4C095154-6962-4745-8440-9027495245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1431" y="6205539"/>
            <a:ext cx="814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2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vwa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leerjaar</a:t>
            </a:r>
            <a:r>
              <a:rPr lang="en-US" sz="4000" dirty="0">
                <a:solidFill>
                  <a:srgbClr val="FFFFFF"/>
                </a:solidFill>
              </a:rPr>
              <a:t> 1,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2 rode </a:t>
            </a:r>
            <a:r>
              <a:rPr lang="en-US" sz="4000" dirty="0" err="1">
                <a:solidFill>
                  <a:srgbClr val="FFFFFF"/>
                </a:solidFill>
              </a:rPr>
              <a:t>draad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>
            <a:normAutofit fontScale="90000"/>
          </a:bodyPr>
          <a:lstStyle/>
          <a:p>
            <a:r>
              <a:rPr lang="nl-NL" sz="3500" dirty="0"/>
              <a:t>Het maag-darm kanaal organen kennen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3683870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Het maagdarm kanaal is een holte die door het lichaam loopt, van mond tot anus. Het bestaat uit: </a:t>
            </a:r>
          </a:p>
          <a:p>
            <a:pPr lvl="1"/>
            <a:r>
              <a:rPr lang="nl-NL" sz="1500"/>
              <a:t>mond </a:t>
            </a:r>
          </a:p>
          <a:p>
            <a:pPr lvl="1"/>
            <a:r>
              <a:rPr lang="nl-NL" sz="1500"/>
              <a:t>mondholte</a:t>
            </a:r>
          </a:p>
          <a:p>
            <a:pPr lvl="1"/>
            <a:r>
              <a:rPr lang="nl-NL" sz="1500"/>
              <a:t>keelholte</a:t>
            </a:r>
          </a:p>
          <a:p>
            <a:pPr lvl="1"/>
            <a:r>
              <a:rPr lang="nl-NL" sz="1500"/>
              <a:t>slokdarm</a:t>
            </a:r>
          </a:p>
          <a:p>
            <a:pPr lvl="1"/>
            <a:r>
              <a:rPr lang="nl-NL" sz="1500"/>
              <a:t>maag</a:t>
            </a:r>
          </a:p>
          <a:p>
            <a:pPr lvl="1"/>
            <a:r>
              <a:rPr lang="nl-NL" sz="1500"/>
              <a:t>dunne darm (met 12-vingerige darm)</a:t>
            </a:r>
          </a:p>
          <a:p>
            <a:pPr lvl="1"/>
            <a:r>
              <a:rPr lang="nl-NL" sz="1500"/>
              <a:t>blinde darm</a:t>
            </a:r>
          </a:p>
          <a:p>
            <a:pPr lvl="1"/>
            <a:r>
              <a:rPr lang="nl-NL" sz="1500"/>
              <a:t>dikke darm</a:t>
            </a:r>
          </a:p>
          <a:p>
            <a:pPr lvl="1"/>
            <a:r>
              <a:rPr lang="nl-NL" sz="1500"/>
              <a:t>endeldarm</a:t>
            </a:r>
          </a:p>
          <a:p>
            <a:pPr lvl="1"/>
            <a:r>
              <a:rPr lang="nl-NL" sz="1500"/>
              <a:t>anus</a:t>
            </a:r>
          </a:p>
          <a:p>
            <a:endParaRPr lang="nl-NL" sz="1500"/>
          </a:p>
        </p:txBody>
      </p:sp>
      <p:pic>
        <p:nvPicPr>
          <p:cNvPr id="1026" name="Picture 2" descr="Afbeeldingsresultaat voor maagdarmkana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5047203" y="321176"/>
            <a:ext cx="1480501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maagdarmkanaal">
            <a:extLst>
              <a:ext uri="{FF2B5EF4-FFF2-40B4-BE49-F238E27FC236}">
                <a16:creationId xmlns:a16="http://schemas.microsoft.com/office/drawing/2014/main" id="{454205E0-9AA6-8744-86A1-67BA4CC18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7205502" y="321733"/>
            <a:ext cx="1480124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circuit&#10;&#10;Automatisch gegenereerde beschrijving">
            <a:extLst>
              <a:ext uri="{FF2B5EF4-FFF2-40B4-BE49-F238E27FC236}">
                <a16:creationId xmlns:a16="http://schemas.microsoft.com/office/drawing/2014/main" id="{E08CDECA-E9F1-8A42-BB00-0234F33C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9" y="3612763"/>
            <a:ext cx="4074921" cy="18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6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C96EF-ECB6-DB4F-8A6E-8E6E7B73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Week 4 alternatieve voedingspatronen en diëten</a:t>
            </a:r>
          </a:p>
        </p:txBody>
      </p:sp>
      <p:pic>
        <p:nvPicPr>
          <p:cNvPr id="6" name="Afbeelding 5" descr="Afbeelding met voedsel, salade&#10;&#10;Automatisch gegenereerde beschrijving">
            <a:extLst>
              <a:ext uri="{FF2B5EF4-FFF2-40B4-BE49-F238E27FC236}">
                <a16:creationId xmlns:a16="http://schemas.microsoft.com/office/drawing/2014/main" id="{EEE8F758-9B36-4D4B-9BFF-075B3510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r="23033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738E8-D339-854D-93CE-7DF2FAC9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dirty="0">
                <a:solidFill>
                  <a:srgbClr val="FFFFFF"/>
                </a:solidFill>
              </a:rPr>
              <a:t>Verschillende alternatieve voedingspatronen en diëten 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Herkennen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Voor- en nadelen</a:t>
            </a:r>
          </a:p>
          <a:p>
            <a:r>
              <a:rPr lang="nl-NL" sz="1700" dirty="0">
                <a:solidFill>
                  <a:srgbClr val="FFFFFF"/>
                </a:solidFill>
              </a:rPr>
              <a:t>Type eters en het belang</a:t>
            </a:r>
          </a:p>
        </p:txBody>
      </p:sp>
    </p:spTree>
    <p:extLst>
      <p:ext uri="{BB962C8B-B14F-4D97-AF65-F5344CB8AC3E}">
        <p14:creationId xmlns:p14="http://schemas.microsoft.com/office/powerpoint/2010/main" val="2611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7E25F1-967F-BC41-828C-19F076E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5 het etiket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53EB3-8912-1E48-BBF6-0CF79C96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Je kunt benoemen wat er op een etiket moet staan en hoe de regels zijn bepaald</a:t>
            </a:r>
          </a:p>
          <a:p>
            <a:r>
              <a:rPr lang="nl-NL" dirty="0"/>
              <a:t>Je kunt onderbouwen hoe je tot goede keuzes kunt komen basis van het etiket.</a:t>
            </a:r>
          </a:p>
          <a:p>
            <a:r>
              <a:rPr lang="nl-NL" dirty="0"/>
              <a:t>Wat is een voedingsclaim.</a:t>
            </a:r>
          </a:p>
          <a:p>
            <a:r>
              <a:rPr lang="nl-NL" dirty="0"/>
              <a:t>Kijk nog eens naar het testje laat je niet foppen.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2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staat er op een etiket?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1849925"/>
            <a:ext cx="5419311" cy="31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7CE0AD-9FC8-584B-8A81-44409D39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Week 6 </a:t>
            </a:r>
            <a:r>
              <a:rPr lang="en-US" sz="4400" b="1" dirty="0" err="1">
                <a:solidFill>
                  <a:schemeClr val="bg1"/>
                </a:solidFill>
              </a:rPr>
              <a:t>psychologie</a:t>
            </a:r>
            <a:r>
              <a:rPr lang="en-US" sz="4400" b="1" dirty="0">
                <a:solidFill>
                  <a:schemeClr val="bg1"/>
                </a:solidFill>
              </a:rPr>
              <a:t> van </a:t>
            </a:r>
            <a:r>
              <a:rPr lang="en-US" sz="4400" b="1" dirty="0" err="1">
                <a:solidFill>
                  <a:schemeClr val="bg1"/>
                </a:solidFill>
              </a:rPr>
              <a:t>voeding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Tijdelijke aanduiding voor inhoud 2" descr="Afbeelding met tekening&#10;&#10;Automatisch gegenereerde beschrijving">
            <a:extLst>
              <a:ext uri="{FF2B5EF4-FFF2-40B4-BE49-F238E27FC236}">
                <a16:creationId xmlns:a16="http://schemas.microsoft.com/office/drawing/2014/main" id="{CB3A14E2-0094-E947-B5B5-AFAC29681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437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F9DD5F-A232-4941-ADFA-2BB72804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0136" y="2516777"/>
            <a:ext cx="2852928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000" dirty="0"/>
              <a:t>Je kunt de verschillende zintuigen onderscheiden</a:t>
            </a:r>
          </a:p>
          <a:p>
            <a:r>
              <a:rPr lang="nl-NL" sz="2000" dirty="0"/>
              <a:t>Je kunt benoemen in welke mate zintuigen een rol spelen bij onze smaak en spijsvertering</a:t>
            </a:r>
          </a:p>
          <a:p>
            <a:r>
              <a:rPr lang="nl-NL" sz="2000" dirty="0"/>
              <a:t>Wat is een Pavlov reactie?</a:t>
            </a:r>
          </a:p>
          <a:p>
            <a:r>
              <a:rPr lang="nl-NL" sz="2000" dirty="0"/>
              <a:t>Wat is het belang van bewust eten?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971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Week 7 keurmeken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/>
              <a:t>Je kent de top 10 keurmerken</a:t>
            </a:r>
          </a:p>
          <a:p>
            <a:r>
              <a:rPr lang="nl-NL"/>
              <a:t>Je kunt uitleggen wat keurmerken zijn?</a:t>
            </a:r>
          </a:p>
          <a:p>
            <a:r>
              <a:rPr lang="nl-NL"/>
              <a:t>Je kunt benoemen wanneer een keurmerk een keurmerk is?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34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0D7C9D-FE63-D94C-998B-1F65DCA0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1" y="3550643"/>
            <a:ext cx="657906" cy="6579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nl-NL" dirty="0"/>
              <a:t>Best gescoorde keurmerken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46190" y="2016334"/>
            <a:ext cx="4389438" cy="32623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500" dirty="0"/>
              <a:t>ASC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Beter Leven keurmerk (2 en 3 sterren)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Demeter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EKO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Europees keurmerk voor biologische landbouw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Fairtrade</a:t>
            </a:r>
            <a:r>
              <a:rPr lang="nl-NL" sz="1500" dirty="0"/>
              <a:t>/Max Havelaar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Planet</a:t>
            </a:r>
            <a:r>
              <a:rPr lang="nl-NL" sz="1500" dirty="0"/>
              <a:t> </a:t>
            </a:r>
            <a:r>
              <a:rPr lang="nl-NL" sz="1500" dirty="0" err="1"/>
              <a:t>proof</a:t>
            </a:r>
            <a:endParaRPr lang="nl-NL" sz="1500" dirty="0"/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MSC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Rainforest Alliance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UTZ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48" y="1922402"/>
            <a:ext cx="839632" cy="4057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49" y="2224912"/>
            <a:ext cx="797902" cy="407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285" y="2586633"/>
            <a:ext cx="423130" cy="4231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052" y="2850540"/>
            <a:ext cx="394289" cy="3942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950" y="2980375"/>
            <a:ext cx="995696" cy="6671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365" y="3381804"/>
            <a:ext cx="543991" cy="5439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436" y="4098134"/>
            <a:ext cx="877413" cy="3358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8678" y="4388096"/>
            <a:ext cx="448145" cy="448145"/>
          </a:xfrm>
          <a:prstGeom prst="rect">
            <a:avLst/>
          </a:prstGeom>
        </p:spPr>
      </p:pic>
      <p:pic>
        <p:nvPicPr>
          <p:cNvPr id="1028" name="Picture 4" descr="https://www.voedingscentrum.nl/Assets/Uploads/voedingscentrum/Images/Consumenten/Encyclopedie/T-Z/UTZ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76" y="4794675"/>
            <a:ext cx="1138373" cy="4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r>
              <a:rPr lang="nl-NL" sz="4200">
                <a:solidFill>
                  <a:schemeClr val="bg1"/>
                </a:solidFill>
              </a:rPr>
              <a:t>Gezonde leefstijl week 8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42309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59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nl-NL"/>
              <a:t>Dagelijkse energiebehoefte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1700" i="1"/>
              <a:t>Energiebehoefte bepalen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r>
              <a:rPr lang="nl-NL" sz="1700" i="1"/>
              <a:t>De energiebehoefte (de hoeveelheid kilocalorieën je nodig hebt op een dag) is opgebouwd uit de volgende onderdelen (2):</a:t>
            </a:r>
          </a:p>
          <a:p>
            <a:pPr marL="0" indent="0" fontAlgn="base">
              <a:buNone/>
            </a:pPr>
            <a:r>
              <a:rPr lang="nl-NL" sz="1700" i="1"/>
              <a:t>Ruststofwisseling/basaalmetabolisme: de hoeveelheid kilocalorieën die het lichaam gebruikt in rust (dus zonder beweging);</a:t>
            </a:r>
          </a:p>
          <a:p>
            <a:pPr marL="0" indent="0" fontAlgn="base">
              <a:buNone/>
            </a:pPr>
            <a:r>
              <a:rPr lang="nl-NL" sz="1700" i="1"/>
              <a:t>Het effect van bewegen: energie die je gebruikt om te kunnen bewegen;</a:t>
            </a:r>
          </a:p>
          <a:p>
            <a:pPr marL="0" indent="0" fontAlgn="base">
              <a:buNone/>
            </a:pPr>
            <a:r>
              <a:rPr lang="nl-NL" sz="1700" i="1"/>
              <a:t>het thermisch effect van voeding: de energie die nodig voor het verteren en omzetten van voeding en voedingsstoffen;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endParaRPr lang="nl-NL" sz="1700"/>
          </a:p>
          <a:p>
            <a:endParaRPr lang="nl-NL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5E772D-9856-C346-AA05-49AC582C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3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F095B-D51B-EE41-A507-A9FA13B4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bereken je hoeveel iemand nodig heeft?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D6CF7-5E85-E643-99EE-66639DF7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Harris en Benedict (herzien door Roza en </a:t>
            </a:r>
            <a:r>
              <a:rPr lang="nl-NL" dirty="0" err="1"/>
              <a:t>Shizgal</a:t>
            </a:r>
            <a:r>
              <a:rPr lang="nl-NL" dirty="0"/>
              <a:t>):</a:t>
            </a:r>
          </a:p>
          <a:p>
            <a:r>
              <a:rPr lang="nl-NL" b="1" dirty="0"/>
              <a:t>Mannen:</a:t>
            </a:r>
            <a:br>
              <a:rPr lang="nl-NL" dirty="0"/>
            </a:br>
            <a:r>
              <a:rPr lang="nl-NL" dirty="0"/>
              <a:t>88,362 + (13,397 x </a:t>
            </a:r>
            <a:r>
              <a:rPr lang="nl-NL" i="1" dirty="0"/>
              <a:t>gewicht in kilogrammen</a:t>
            </a:r>
            <a:r>
              <a:rPr lang="nl-NL" dirty="0"/>
              <a:t>) + (4,799 x </a:t>
            </a:r>
            <a:r>
              <a:rPr lang="nl-NL" i="1" dirty="0"/>
              <a:t>lichaamslengte in centimeters)</a:t>
            </a:r>
            <a:r>
              <a:rPr lang="nl-NL" dirty="0"/>
              <a:t> – (5,677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r>
              <a:rPr lang="nl-NL" b="1" dirty="0"/>
              <a:t>Vrouwen:</a:t>
            </a:r>
            <a:br>
              <a:rPr lang="nl-NL" dirty="0"/>
            </a:br>
            <a:r>
              <a:rPr lang="nl-NL" dirty="0"/>
              <a:t>447,593 + (9,247 x </a:t>
            </a:r>
            <a:r>
              <a:rPr lang="nl-NL" i="1" dirty="0"/>
              <a:t>gewicht in kilogrammen</a:t>
            </a:r>
            <a:r>
              <a:rPr lang="nl-NL" dirty="0"/>
              <a:t>) + (3,098 x </a:t>
            </a:r>
            <a:r>
              <a:rPr lang="nl-NL" i="1" dirty="0"/>
              <a:t>lengte in centimeters) </a:t>
            </a:r>
            <a:r>
              <a:rPr lang="nl-NL" dirty="0"/>
              <a:t>– (4,330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Waarom geslacht, gewicht, lengte en leeftijd?</a:t>
            </a:r>
          </a:p>
          <a:p>
            <a:pPr marL="0" indent="0">
              <a:buNone/>
            </a:pPr>
            <a:r>
              <a:rPr lang="nl-NL" dirty="0"/>
              <a:t>Bereken voor </a:t>
            </a:r>
            <a:r>
              <a:rPr lang="nl-NL"/>
              <a:t>een vrouw 170 cm </a:t>
            </a:r>
            <a:r>
              <a:rPr lang="nl-NL" dirty="0"/>
              <a:t>van 46 jaar met een gewicht van 62 kg</a:t>
            </a:r>
          </a:p>
        </p:txBody>
      </p:sp>
    </p:spTree>
    <p:extLst>
      <p:ext uri="{BB962C8B-B14F-4D97-AF65-F5344CB8AC3E}">
        <p14:creationId xmlns:p14="http://schemas.microsoft.com/office/powerpoint/2010/main" val="9077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9AD2A0-BE4B-0F4F-853E-37EB9936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Rode draad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2C707E-CE23-EE4B-B15D-399C057B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Bekijk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PowerPoints in Wiki</a:t>
            </a:r>
          </a:p>
        </p:txBody>
      </p:sp>
    </p:spTree>
    <p:extLst>
      <p:ext uri="{BB962C8B-B14F-4D97-AF65-F5344CB8AC3E}">
        <p14:creationId xmlns:p14="http://schemas.microsoft.com/office/powerpoint/2010/main" val="58075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DF22-FB01-B545-BEA1-F449EE8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 (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level) waarden: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BED585D-8EF2-1742-BCA9-B5BC2F8440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2311" y="2189940"/>
          <a:ext cx="4079380" cy="3336564"/>
        </p:xfrm>
        <a:graphic>
          <a:graphicData uri="http://schemas.openxmlformats.org/drawingml/2006/table">
            <a:tbl>
              <a:tblPr/>
              <a:tblGrid>
                <a:gridCol w="2039690">
                  <a:extLst>
                    <a:ext uri="{9D8B030D-6E8A-4147-A177-3AD203B41FA5}">
                      <a16:colId xmlns:a16="http://schemas.microsoft.com/office/drawing/2014/main" val="4242989503"/>
                    </a:ext>
                  </a:extLst>
                </a:gridCol>
                <a:gridCol w="2039690">
                  <a:extLst>
                    <a:ext uri="{9D8B030D-6E8A-4147-A177-3AD203B41FA5}">
                      <a16:colId xmlns:a16="http://schemas.microsoft.com/office/drawing/2014/main" val="1443329881"/>
                    </a:ext>
                  </a:extLst>
                </a:gridCol>
              </a:tblGrid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Levensstijl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PAL-waarde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15868"/>
                  </a:ext>
                </a:extLst>
              </a:tr>
              <a:tr h="464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Inactief: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(niet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1.2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795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Licht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(1-3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1.4 - 1.5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9571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Gemiddeld 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(3-5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1.6 - 1.7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12603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Staand werk (4-7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1.8 - 1.9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7376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Zeer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Zwaar werk (meerdere keren per dag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dirty="0">
                          <a:effectLst/>
                        </a:rPr>
                        <a:t>2.0 - 2.4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Voeding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06F91017-A8F6-2F42-B730-AF1F3CCB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300" dirty="0" err="1">
                <a:solidFill>
                  <a:srgbClr val="FFFFFF"/>
                </a:solidFill>
              </a:rPr>
              <a:t>Voedingsstoffen</a:t>
            </a:r>
            <a:r>
              <a:rPr lang="en-US" sz="4300" dirty="0">
                <a:solidFill>
                  <a:srgbClr val="FFFFFF"/>
                </a:solidFill>
              </a:rPr>
              <a:t>, </a:t>
            </a:r>
            <a:r>
              <a:rPr lang="en-US" sz="4300" dirty="0" err="1">
                <a:solidFill>
                  <a:srgbClr val="FFFFFF"/>
                </a:solidFill>
              </a:rPr>
              <a:t>functie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en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keuzes</a:t>
            </a:r>
            <a:endParaRPr lang="en-US" sz="43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35" y="3517692"/>
            <a:ext cx="3979240" cy="2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Koolhydraten 40%-70%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3252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b="1" dirty="0">
                <a:solidFill>
                  <a:srgbClr val="FFFFFF"/>
                </a:solidFill>
              </a:rPr>
              <a:t>Brandstof, </a:t>
            </a:r>
            <a:r>
              <a:rPr lang="nl-NL" sz="1700" dirty="0">
                <a:solidFill>
                  <a:srgbClr val="FFFFFF"/>
                </a:solidFill>
              </a:rPr>
              <a:t>reservebrandstof in de vorm van glycogeen in spieren en lever.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Handhaven bloedglucosegehalte.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Leveren snel energie (sneller dan vet).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1 gram koolhydraten levert 4 kilocalorieën. 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59" y="2053641"/>
            <a:ext cx="3299853" cy="2760098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Koolhydraten/voedingsvezels</a:t>
            </a:r>
          </a:p>
        </p:txBody>
      </p:sp>
      <p:sp>
        <p:nvSpPr>
          <p:cNvPr id="16" name="Tijdelijke aanduiding voor inhoud 4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rgbClr val="000000"/>
                </a:solidFill>
              </a:rPr>
              <a:t>Zijn stoffen uit planten die mensen niet verteren, maar wel een belangrijke functie hebben in het lichaam.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Dus 30 en 40 gram per dag</a:t>
            </a:r>
          </a:p>
          <a:p>
            <a:r>
              <a:rPr lang="nl-NL" sz="1600" dirty="0">
                <a:solidFill>
                  <a:srgbClr val="000000"/>
                </a:solidFill>
              </a:rPr>
              <a:t>Functie: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Stimuleren kauwproces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Remmend effect op de maagontleding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Ondersteunen bloedglucosespiegel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Zachtere ontlasting en bacteriegroei in darm en verlagen risico op darmontsteking vooral bij oudere mensen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Verlaging slechte cholesterol</a:t>
            </a:r>
          </a:p>
          <a:p>
            <a:r>
              <a:rPr lang="nl-NL" sz="1600" dirty="0">
                <a:solidFill>
                  <a:srgbClr val="000000"/>
                </a:solidFill>
              </a:rPr>
              <a:t>Eet fruit i.p.v. het te drinken. Vervang witte, rijst, pasta en brood door zilvervliesrijst, volkoren/bruin boord en pasta. Rauwkost of gedroogde vruchten i.p.v. chips en koek. Vervang vlees regelmatig door peulvruchten. Minimaal 250 gram groenten per dag.</a:t>
            </a:r>
          </a:p>
        </p:txBody>
      </p:sp>
    </p:spTree>
    <p:extLst>
      <p:ext uri="{BB962C8B-B14F-4D97-AF65-F5344CB8AC3E}">
        <p14:creationId xmlns:p14="http://schemas.microsoft.com/office/powerpoint/2010/main" val="111983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F711E4-A74A-3947-BD02-3ADA6CD4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2" r="8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Bloedglucosespiegel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2563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700" kern="1200">
                <a:solidFill>
                  <a:srgbClr val="00BBEA"/>
                </a:solidFill>
                <a:latin typeface="+mn-lt"/>
                <a:ea typeface="+mn-ea"/>
                <a:cs typeface="+mn-cs"/>
              </a:rPr>
              <a:t>Glycemische index ( hoe snel stijgt de bloedglucosespiegel van een product)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1" y="2509911"/>
            <a:ext cx="59005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8324514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974" y="900622"/>
            <a:ext cx="3747892" cy="1893524"/>
          </a:xfrm>
        </p:spPr>
        <p:txBody>
          <a:bodyPr anchor="b">
            <a:normAutofit/>
          </a:bodyPr>
          <a:lstStyle/>
          <a:p>
            <a:r>
              <a:rPr lang="nl-NL" sz="3600"/>
              <a:t>Eiwitten minimaal 0,8 gram per kg lichaamsgewicht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974" y="2965593"/>
            <a:ext cx="3747892" cy="2941544"/>
          </a:xfrm>
        </p:spPr>
        <p:txBody>
          <a:bodyPr>
            <a:normAutofit/>
          </a:bodyPr>
          <a:lstStyle/>
          <a:p>
            <a:r>
              <a:rPr lang="nl-NL" sz="1200" b="1" dirty="0"/>
              <a:t>Als eerste een bouwstof voor het lichaam, maar ook een brandstof.</a:t>
            </a:r>
          </a:p>
          <a:p>
            <a:r>
              <a:rPr lang="nl-NL" sz="1200" dirty="0"/>
              <a:t>Eiwitten zijn omgebouwd uit aminozuren. </a:t>
            </a:r>
          </a:p>
          <a:p>
            <a:r>
              <a:rPr lang="nl-NL" sz="1200" dirty="0"/>
              <a:t>We hebben 22 verschillende aminozuren. 13 kan het lichaam zelf maken. 9 kunnen we alleen uit voeding halen.</a:t>
            </a:r>
          </a:p>
          <a:p>
            <a:r>
              <a:rPr lang="nl-NL" sz="1200" dirty="0"/>
              <a:t>Herstel en opbouw van spieren en (bot)weefsel.</a:t>
            </a:r>
          </a:p>
          <a:p>
            <a:r>
              <a:rPr lang="nl-NL" sz="1200" dirty="0"/>
              <a:t>Spelen een belangrijke rol bij diverse fysiologische processen.</a:t>
            </a:r>
          </a:p>
          <a:p>
            <a:r>
              <a:rPr lang="nl-NL" sz="1200" dirty="0"/>
              <a:t>Eiwitten geven sneller een verzadigd gevoel.</a:t>
            </a:r>
          </a:p>
          <a:p>
            <a:r>
              <a:rPr lang="nl-NL" sz="1200" dirty="0"/>
              <a:t>Groepen mensen die meer eiwitten nodig hebben.</a:t>
            </a:r>
          </a:p>
          <a:p>
            <a:r>
              <a:rPr lang="nl-NL" sz="1200" b="1" dirty="0"/>
              <a:t>4 kcal per gram</a:t>
            </a:r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r="23786"/>
          <a:stretch/>
        </p:blipFill>
        <p:spPr>
          <a:xfrm>
            <a:off x="4931805" y="895610"/>
            <a:ext cx="3667932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sz="2800" dirty="0"/>
              <a:t>Vetten 20%</a:t>
            </a:r>
            <a:r>
              <a:rPr lang="en-US" sz="2800" dirty="0"/>
              <a:t>-</a:t>
            </a:r>
            <a:r>
              <a:rPr lang="nl-NL" sz="2800" dirty="0"/>
              <a:t>40% (20-35% gewichtsafname)</a:t>
            </a:r>
            <a:br>
              <a:rPr lang="nl-NL" sz="2800" dirty="0"/>
            </a:br>
            <a:r>
              <a:rPr lang="nl-NL" sz="2800" dirty="0"/>
              <a:t>waarvan verzadigd vet max. 10%</a:t>
            </a: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 b="1" dirty="0"/>
              <a:t>Brandstof en bouwstof van cellen</a:t>
            </a:r>
          </a:p>
          <a:p>
            <a:r>
              <a:rPr lang="nl-NL" sz="1600" dirty="0"/>
              <a:t>Leverancier van voedingsstoffen en essentiële vetzuren                                   (vitamine A,D,E omega 3 en 6).</a:t>
            </a:r>
          </a:p>
          <a:p>
            <a:r>
              <a:rPr lang="nl-NL" sz="1600" dirty="0"/>
              <a:t>Isolatie.</a:t>
            </a:r>
          </a:p>
          <a:p>
            <a:r>
              <a:rPr lang="nl-NL" sz="1600" dirty="0"/>
              <a:t>Langere verzadiging door langer in de maag.</a:t>
            </a:r>
          </a:p>
          <a:p>
            <a:r>
              <a:rPr lang="nl-NL" sz="1600" dirty="0"/>
              <a:t>Verzadigde en onverzadigde vetten (later meer).</a:t>
            </a:r>
          </a:p>
          <a:p>
            <a:r>
              <a:rPr lang="nl-NL" sz="1600" dirty="0"/>
              <a:t>Levert meer kilocalorieën </a:t>
            </a:r>
            <a:r>
              <a:rPr lang="nl-NL" sz="1600" b="1" dirty="0"/>
              <a:t>9 kcal per gram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r="-1" b="610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1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LDL &amp; HDL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034262"/>
            <a:ext cx="8622615" cy="29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4E826-077F-2D44-A0FF-8C8E5D7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1 HACCP voedselveiligheid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54EB4B6-9642-4441-9D39-231946A93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76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37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Alcohol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gram alcohol levert 7 kilocalorieën.  </a:t>
            </a:r>
          </a:p>
          <a:p>
            <a:r>
              <a:rPr lang="nl-NL" dirty="0"/>
              <a:t>Geen voedingsstof, maar kan wel worden opgeslagen in vet.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" y="3385566"/>
            <a:ext cx="4174406" cy="16837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17" y="3602510"/>
            <a:ext cx="2657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Nederlandse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beweegrichtlijnen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032097"/>
            <a:ext cx="8178799" cy="368045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2843808" y="5762766"/>
            <a:ext cx="2008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Filmpje beweegrichtlijnen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8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Metabolic</a:t>
            </a:r>
            <a:r>
              <a:rPr lang="nl-NL" dirty="0"/>
              <a:t> Equivalent of </a:t>
            </a:r>
            <a:r>
              <a:rPr lang="nl-NL" dirty="0" err="1"/>
              <a:t>Task</a:t>
            </a:r>
            <a:r>
              <a:rPr lang="nl-NL" dirty="0"/>
              <a:t>(MET)-waarde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1829966"/>
            <a:ext cx="5374433" cy="3660006"/>
          </a:xfrm>
        </p:spPr>
      </p:pic>
    </p:spTree>
    <p:extLst>
      <p:ext uri="{BB962C8B-B14F-4D97-AF65-F5344CB8AC3E}">
        <p14:creationId xmlns:p14="http://schemas.microsoft.com/office/powerpoint/2010/main" val="15515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Waar staan de letters voor?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Wat is het doel?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9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80158"/>
            <a:ext cx="2620772" cy="3697685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4" y="1580158"/>
            <a:ext cx="4783327" cy="369768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425" dirty="0"/>
              <a:t>Een bedrijf bekijkt stap voor stap wat er mis kan gaan tijdens de productie (aanvoer, bewaring, verpakking </a:t>
            </a:r>
            <a:r>
              <a:rPr lang="nl-NL" sz="1425" dirty="0" err="1"/>
              <a:t>enz</a:t>
            </a:r>
            <a:r>
              <a:rPr lang="nl-NL" sz="1425" dirty="0"/>
              <a:t>) van voedsel.</a:t>
            </a:r>
          </a:p>
          <a:p>
            <a:pPr marL="0" indent="0">
              <a:buNone/>
            </a:pPr>
            <a:r>
              <a:rPr lang="nl-NL" sz="1425" dirty="0"/>
              <a:t>Het stappenplan bestaat uit 7 stappen: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Beschrijf alle gevaren voor iedere processtap en wijs hiervan de reële gevaren aan. (Hazard) 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Bepaal welke gevaren een risico vormen en kritische </a:t>
            </a:r>
            <a:r>
              <a:rPr lang="nl-NL" sz="1425" dirty="0" err="1"/>
              <a:t>beheerspunten</a:t>
            </a:r>
            <a:r>
              <a:rPr lang="nl-NL" sz="1425" dirty="0"/>
              <a:t> zijn (Critical Control Points)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Geef per CCP de normen en kritische grenzen aan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vast hoe de CCP beheerst moet worden.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Leg acties vast per CCP voor alle mogelijke afwijkingen.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Ontwikkel een registratie- en documentatie systeem. </a:t>
            </a:r>
          </a:p>
          <a:p>
            <a:pPr marL="385763" indent="-385763">
              <a:buFont typeface="+mj-lt"/>
              <a:buAutoNum type="arabicPeriod"/>
            </a:pPr>
            <a:endParaRPr lang="nl-NL" sz="1425" dirty="0"/>
          </a:p>
          <a:p>
            <a:pPr marL="0" indent="0">
              <a:buNone/>
            </a:pPr>
            <a:r>
              <a:rPr lang="nl-NL" sz="1575" dirty="0"/>
              <a:t>Voor veel bedrijfstakken is een </a:t>
            </a:r>
            <a:r>
              <a:rPr lang="nl-NL" sz="1575" dirty="0">
                <a:hlinkClick r:id="rId3"/>
              </a:rPr>
              <a:t>hygiënecode</a:t>
            </a:r>
            <a:r>
              <a:rPr lang="nl-NL" sz="1575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1725" dirty="0"/>
              <a:t>Een overzicht van alle hygiënecodes is te vinden op de </a:t>
            </a:r>
            <a:r>
              <a:rPr lang="nl-NL" sz="172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1725" dirty="0"/>
              <a:t>  </a:t>
            </a:r>
          </a:p>
          <a:p>
            <a:pPr marL="0" indent="0">
              <a:buNone/>
            </a:pPr>
            <a:endParaRPr lang="nl-NL" sz="1725" dirty="0"/>
          </a:p>
        </p:txBody>
      </p:sp>
    </p:spTree>
    <p:extLst>
      <p:ext uri="{BB962C8B-B14F-4D97-AF65-F5344CB8AC3E}">
        <p14:creationId xmlns:p14="http://schemas.microsoft.com/office/powerpoint/2010/main" val="3948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857257"/>
            <a:ext cx="9144000" cy="5143493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605882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7" y="1358605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nl-NL" sz="2700" dirty="0"/>
              <a:t>Voorbeelden van gevaren in het proces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6010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" y="2441686"/>
            <a:ext cx="4019420" cy="261602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350" dirty="0"/>
              <a:t>Analyse verschillende gevaren:</a:t>
            </a:r>
          </a:p>
          <a:p>
            <a:r>
              <a:rPr lang="nl-NL" sz="1350" dirty="0"/>
              <a:t>Microbiologische gevaren: bacteriën, schimmels, virussen en parasieten.</a:t>
            </a:r>
          </a:p>
          <a:p>
            <a:r>
              <a:rPr lang="nl-NL" sz="135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350" dirty="0"/>
              <a:t>Fysische gevaren: glas, botdeeltjes, scherpe metaal- of houtdeeltjes, enzovoorts</a:t>
            </a:r>
          </a:p>
          <a:p>
            <a:r>
              <a:rPr lang="nl-NL" sz="1350" dirty="0"/>
              <a:t>Allergenen </a:t>
            </a:r>
          </a:p>
          <a:p>
            <a:r>
              <a:rPr lang="nl-NL" sz="1350" dirty="0"/>
              <a:t>Veel voorkomende bronnen van gevaar:</a:t>
            </a:r>
          </a:p>
          <a:p>
            <a:r>
              <a:rPr lang="nl-NL" sz="1350" dirty="0"/>
              <a:t>Onvoldoende verhitten</a:t>
            </a:r>
          </a:p>
          <a:p>
            <a:r>
              <a:rPr lang="nl-NL" sz="1350" dirty="0"/>
              <a:t>Geen goede bewaaromstandigheden</a:t>
            </a:r>
          </a:p>
          <a:p>
            <a:r>
              <a:rPr lang="nl-NL" sz="1350" dirty="0"/>
              <a:t>Niet snel afkoelen</a:t>
            </a:r>
          </a:p>
          <a:p>
            <a:pPr marL="0" indent="0">
              <a:buNone/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62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594709-4C19-7540-B18B-8B333042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2 Duurzaamheid en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7100C-3A8E-3F44-8BDF-765C03B8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Je kunt b</a:t>
            </a:r>
            <a:r>
              <a:rPr lang="nl-NL" dirty="0">
                <a:solidFill>
                  <a:srgbClr val="000000"/>
                </a:solidFill>
              </a:rPr>
              <a:t>enoemen wat duurzaamheid in de voedselketen inhoud.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weet wat er met voedselafdruk wordt bedoeld.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kunt beschrijven welke aanpassingen de consument moet doen om duurzaamheid in de keten te bevorderen</a:t>
            </a:r>
          </a:p>
        </p:txBody>
      </p:sp>
    </p:spTree>
    <p:extLst>
      <p:ext uri="{BB962C8B-B14F-4D97-AF65-F5344CB8AC3E}">
        <p14:creationId xmlns:p14="http://schemas.microsoft.com/office/powerpoint/2010/main" val="38767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nl-NL" sz="1900" dirty="0"/>
              <a:t>Duurzaam voedselsysteem</a:t>
            </a:r>
          </a:p>
          <a:p>
            <a:r>
              <a:rPr lang="nl-NL" sz="1900" dirty="0"/>
              <a:t>Voedselafdruk</a:t>
            </a:r>
          </a:p>
          <a:p>
            <a:r>
              <a:rPr lang="nl-NL" sz="1900" dirty="0"/>
              <a:t>Klimaatbelasting</a:t>
            </a:r>
          </a:p>
          <a:p>
            <a:r>
              <a:rPr lang="nl-NL" sz="1900" dirty="0"/>
              <a:t>Belasting van veeteelt op milieu</a:t>
            </a:r>
          </a:p>
          <a:p>
            <a:r>
              <a:rPr lang="nl-NL" sz="1900" dirty="0"/>
              <a:t>Aspecten van duurzaamheid:</a:t>
            </a:r>
          </a:p>
          <a:p>
            <a:pPr lvl="1"/>
            <a:r>
              <a:rPr lang="nl-NL" sz="1900" dirty="0"/>
              <a:t>Productieketen</a:t>
            </a:r>
          </a:p>
          <a:p>
            <a:pPr lvl="1"/>
            <a:r>
              <a:rPr lang="nl-NL" sz="1900" dirty="0"/>
              <a:t>Klimaatverandering</a:t>
            </a:r>
          </a:p>
          <a:p>
            <a:pPr lvl="1"/>
            <a:r>
              <a:rPr lang="nl-NL" sz="1900" dirty="0"/>
              <a:t>Waterverbruik</a:t>
            </a:r>
          </a:p>
          <a:p>
            <a:pPr lvl="1"/>
            <a:r>
              <a:rPr lang="nl-NL" sz="1900" dirty="0"/>
              <a:t>Bestrijdingsmiddelen en mest</a:t>
            </a:r>
          </a:p>
          <a:p>
            <a:pPr lvl="1"/>
            <a:r>
              <a:rPr lang="nl-NL" sz="1900" dirty="0"/>
              <a:t>Smog en geluidsoverlast</a:t>
            </a:r>
          </a:p>
          <a:p>
            <a:endParaRPr lang="nl-NL" sz="1900" dirty="0"/>
          </a:p>
        </p:txBody>
      </p:sp>
      <p:pic>
        <p:nvPicPr>
          <p:cNvPr id="5" name="Picture 2" descr="Afbeeldingsresultaat voor duurzame voe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163" y="3007518"/>
            <a:ext cx="3031807" cy="3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7C6C93-2B7E-F443-A734-D132B3E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3 spijsvertering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B740E-FC15-7945-8F89-9A411DCA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lvl="1"/>
            <a:r>
              <a:rPr lang="nl-NL" sz="2100" dirty="0"/>
              <a:t>De organen maag- darmkanaal op basis van een plaatje kunnen benoemen.</a:t>
            </a:r>
          </a:p>
          <a:p>
            <a:pPr lvl="1"/>
            <a:r>
              <a:rPr lang="nl-NL" sz="2100" dirty="0"/>
              <a:t>Spijsverteringsappen en waar </a:t>
            </a:r>
          </a:p>
          <a:p>
            <a:pPr lvl="1"/>
            <a:r>
              <a:rPr lang="nl-NL" sz="2100" dirty="0"/>
              <a:t>Vertering van de verschillende voedingsstoffen (koolhydraten, eiwitten, vetten) mond tot en met de ontlasting. Bijvoorbeeld waar start de vertering van de koolhydraten.</a:t>
            </a:r>
          </a:p>
        </p:txBody>
      </p:sp>
    </p:spTree>
    <p:extLst>
      <p:ext uri="{BB962C8B-B14F-4D97-AF65-F5344CB8AC3E}">
        <p14:creationId xmlns:p14="http://schemas.microsoft.com/office/powerpoint/2010/main" val="1584578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1387</Words>
  <Application>Microsoft Macintosh PowerPoint</Application>
  <PresentationFormat>Diavoorstelling (4:3)</PresentationFormat>
  <Paragraphs>191</Paragraphs>
  <Slides>32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1_Kantoorthema</vt:lpstr>
      <vt:lpstr>2_Kantoorthema</vt:lpstr>
      <vt:lpstr>Lifestyle leerjaar 1, periode 2 rode draad</vt:lpstr>
      <vt:lpstr>Rode draad</vt:lpstr>
      <vt:lpstr>Week 1 HACCP voedselveiligheid</vt:lpstr>
      <vt:lpstr>HACCP  Waar staan de letters voor? Wat is het doel?</vt:lpstr>
      <vt:lpstr>HACCP systeem</vt:lpstr>
      <vt:lpstr>Voorbeelden van gevaren in het proces</vt:lpstr>
      <vt:lpstr>Week 2 Duurzaamheid en voeding</vt:lpstr>
      <vt:lpstr>PowerPoint-presentatie</vt:lpstr>
      <vt:lpstr>Week 3 spijsvertering </vt:lpstr>
      <vt:lpstr>Het maag-darm kanaal organen kennen</vt:lpstr>
      <vt:lpstr>Week 4 alternatieve voedingspatronen en diëten</vt:lpstr>
      <vt:lpstr>Week 5 het etiket</vt:lpstr>
      <vt:lpstr>Wat staat er op een etiket?</vt:lpstr>
      <vt:lpstr> Week 6 psychologie van voeding</vt:lpstr>
      <vt:lpstr>Week 7 keurmeken</vt:lpstr>
      <vt:lpstr>Best gescoorde keurmerken</vt:lpstr>
      <vt:lpstr>Gezonde leefstijl week 8</vt:lpstr>
      <vt:lpstr>Dagelijkse energiebehoefte</vt:lpstr>
      <vt:lpstr>Hoe bereken je hoeveel iemand nodig heeft?</vt:lpstr>
      <vt:lpstr>PAL (physical activity level) waarden: </vt:lpstr>
      <vt:lpstr>Voeding</vt:lpstr>
      <vt:lpstr>Voedingsstoffen, functie en keuzes</vt:lpstr>
      <vt:lpstr>Koolhydraten 40%-70%</vt:lpstr>
      <vt:lpstr>Koolhydraten/voedingsvezels</vt:lpstr>
      <vt:lpstr>PowerPoint-presentatie</vt:lpstr>
      <vt:lpstr>Bloedglucosespiegel</vt:lpstr>
      <vt:lpstr>Eiwitten minimaal 0,8 gram per kg lichaamsgewicht </vt:lpstr>
      <vt:lpstr>Vetten 20%-40% (20-35% gewichtsafname) waarvan verzadigd vet max. 10%</vt:lpstr>
      <vt:lpstr>LDL &amp; HDL</vt:lpstr>
      <vt:lpstr>Alcohol</vt:lpstr>
      <vt:lpstr>Nederlandse beweegrichtlijnen</vt:lpstr>
      <vt:lpstr>Metabolic Equivalent of Task(MET)-waarde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leerjaar 1, periode 2 rode draad</dc:title>
  <dc:creator>Mariska de Rouw</dc:creator>
  <cp:lastModifiedBy>Mariska de Rouw</cp:lastModifiedBy>
  <cp:revision>7</cp:revision>
  <dcterms:created xsi:type="dcterms:W3CDTF">2021-01-19T14:38:59Z</dcterms:created>
  <dcterms:modified xsi:type="dcterms:W3CDTF">2023-01-23T12:59:14Z</dcterms:modified>
</cp:coreProperties>
</file>